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391" r:id="rId2"/>
    <p:sldId id="418" r:id="rId3"/>
    <p:sldId id="392" r:id="rId4"/>
    <p:sldId id="394" r:id="rId5"/>
    <p:sldId id="409" r:id="rId6"/>
    <p:sldId id="410" r:id="rId7"/>
    <p:sldId id="398" r:id="rId8"/>
    <p:sldId id="435" r:id="rId9"/>
    <p:sldId id="436" r:id="rId10"/>
    <p:sldId id="438" r:id="rId11"/>
    <p:sldId id="441" r:id="rId12"/>
    <p:sldId id="442" r:id="rId13"/>
    <p:sldId id="449" r:id="rId14"/>
    <p:sldId id="453" r:id="rId15"/>
    <p:sldId id="454" r:id="rId16"/>
    <p:sldId id="455" r:id="rId17"/>
    <p:sldId id="443" r:id="rId18"/>
    <p:sldId id="448" r:id="rId19"/>
    <p:sldId id="406" r:id="rId20"/>
    <p:sldId id="274" r:id="rId21"/>
    <p:sldId id="414" r:id="rId22"/>
    <p:sldId id="445" r:id="rId23"/>
    <p:sldId id="428" r:id="rId24"/>
    <p:sldId id="429" r:id="rId25"/>
    <p:sldId id="385" r:id="rId26"/>
    <p:sldId id="388" r:id="rId27"/>
    <p:sldId id="425" r:id="rId28"/>
    <p:sldId id="427" r:id="rId29"/>
    <p:sldId id="412" r:id="rId30"/>
    <p:sldId id="444" r:id="rId31"/>
    <p:sldId id="419" r:id="rId32"/>
    <p:sldId id="420" r:id="rId33"/>
    <p:sldId id="421" r:id="rId34"/>
    <p:sldId id="422" r:id="rId35"/>
    <p:sldId id="416" r:id="rId36"/>
    <p:sldId id="423" r:id="rId37"/>
    <p:sldId id="424" r:id="rId3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99"/>
    <a:srgbClr val="0000FF"/>
    <a:srgbClr val="005EA4"/>
    <a:srgbClr val="66CCFF"/>
    <a:srgbClr val="0033CC"/>
    <a:srgbClr val="000066"/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75" autoAdjust="0"/>
    <p:restoredTop sz="90223" autoAdjust="0"/>
  </p:normalViewPr>
  <p:slideViewPr>
    <p:cSldViewPr>
      <p:cViewPr>
        <p:scale>
          <a:sx n="100" d="100"/>
          <a:sy n="100" d="100"/>
        </p:scale>
        <p:origin x="-1344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76FC259-77CD-4BB0-965B-53488A3741E1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9525A1-EAA2-48BA-B2A0-FA7972434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589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E12165-F4B5-4BEB-8D62-D3AC0C0F68BA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16464"/>
            <a:ext cx="5438464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C35F71-BAC4-48BF-800A-6638908A3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952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28D1F6-0049-42C8-961B-F8FF3AE5924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6BC07E-5DB1-4ED5-88FA-7E5AA1CB539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D120C9-1BDE-4D90-B5EB-DFD69B1F64B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6FDAA5-9D3A-4E34-8E31-2A8DE3C3F08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F69EC5-6573-4373-B669-03CDBF9F2044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EA55E0-6FC8-4E4D-BA8D-FDF013EB4C3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29EF1-CEC7-4050-8F42-0E844B00E831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B7E9-E683-45CD-8CD7-9518D65ED74D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C62DE-5F34-4085-93E4-022302DF4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921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2F04E-DF1B-4825-93D2-05DDA2B4A461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46CDC-B5FE-4893-A352-9A736787A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0377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5ED6A-8F17-4F46-9E02-DA839CE5F7B0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58A2C-1225-4E01-BBA7-E1C2596EA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205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C8238-F91E-4827-BDA3-2BE3BF9E9241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898B7-13A2-4639-8A03-29778E55C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006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7C740-5040-4702-A4E7-A9F4ACD6071E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70E60-0277-44A3-8D01-A24C4D61F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287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A34D1-0D61-4967-94EE-437C48A5EBD6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4DD0-3AF7-4622-840A-7BA35EFE8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739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77924-2100-4BFA-BAFF-435EB0E4D34E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2CAEA-3C67-4FD8-9A77-CC73901CA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839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A6D4E-B9AC-419A-BE67-F6A0AFB24FF8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38C1F-38D0-435D-9B8D-D53E473E8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967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0475F-A939-465F-9F52-792A3BDE16FF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885B0-6315-4001-80ED-BDDA1595E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954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EE040-DE60-4A89-84F2-1A5A0ECD8501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59ABC-B969-4FF4-BF3D-AA9796A06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6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1B242-713C-4A16-A7EE-3B682621AF8D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E8AB1-5223-49D0-A161-73B80AA5C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499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72E6D-6D6E-49ED-9BCD-28CDDBE13634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BCCDDD-D810-4F7B-89D9-9E7E05970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555875" y="1628775"/>
            <a:ext cx="62642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Использование информационной системы «Аверс: Зачисление в ОУ»- современный способ оказания муниципальной услуги в электронном виде.</a:t>
            </a:r>
            <a:endParaRPr lang="en-US" altLang="ru-RU" sz="2800" b="1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2" name="Picture 4" descr="j04339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8290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j04339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276475"/>
            <a:ext cx="178593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j04316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3363"/>
            <a:ext cx="1484313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387350" y="115888"/>
            <a:ext cx="8064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</a:rPr>
              <a:t>Выбрать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требуемую услугу «Запись в образовательное учреждение»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61" y="1292726"/>
            <a:ext cx="5364238" cy="1805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2626283" y="2636911"/>
            <a:ext cx="1731194" cy="5760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276872"/>
            <a:ext cx="2794620" cy="3103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5220072" y="3140968"/>
            <a:ext cx="2952328" cy="72008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12976"/>
            <a:ext cx="4896544" cy="237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вал 9"/>
          <p:cNvSpPr/>
          <p:nvPr/>
        </p:nvSpPr>
        <p:spPr>
          <a:xfrm>
            <a:off x="179512" y="3717033"/>
            <a:ext cx="374441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23850" y="188913"/>
            <a:ext cx="49641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Выбрать команду «Получить услугу»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828092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6372200" y="1916832"/>
            <a:ext cx="2555776" cy="6460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852936"/>
            <a:ext cx="8208912" cy="2883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50825" y="231775"/>
            <a:ext cx="813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Начать ввод данных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8352928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50825" y="231775"/>
            <a:ext cx="813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Начать ввод данных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8352928" cy="431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50825" y="231775"/>
            <a:ext cx="813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Начать ввод данных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8352928" cy="401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50825" y="231775"/>
            <a:ext cx="813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Начать ввод данных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8352928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50825" y="231775"/>
            <a:ext cx="813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Начать ввод данных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32" y="1412776"/>
            <a:ext cx="831743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38138" y="-38100"/>
            <a:ext cx="7632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Если регистрация прошла успешно, то в меню «Мои заявки» статус у заявления - «Отправлено в ведомство» и «принято от заявителя»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1"/>
            <a:ext cx="8280920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74549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4110038" y="2852738"/>
            <a:ext cx="4643437" cy="2085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услуга «Зачисление в ОУ» сопряжена с услугой «Информирование об образовательном учреждении». До подачи заявления, есть возможность познакомиться с местом расположения школ и узнать о них подробнее, кликнув на иконку с названием образовательного учреждения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1476375" y="2278063"/>
            <a:ext cx="1439863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107950" y="6237288"/>
            <a:ext cx="352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ИС </a:t>
            </a:r>
            <a:r>
              <a:rPr lang="ru-RU" altLang="ru-RU" sz="1800" dirty="0" smtClean="0">
                <a:solidFill>
                  <a:schemeClr val="bg1"/>
                </a:solidFill>
              </a:rPr>
              <a:t>«Зачисление </a:t>
            </a:r>
            <a:r>
              <a:rPr lang="ru-RU" altLang="ru-RU" sz="1800" dirty="0">
                <a:solidFill>
                  <a:schemeClr val="bg1"/>
                </a:solidFill>
              </a:rPr>
              <a:t>в ОО»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845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677" y="1844824"/>
            <a:ext cx="8286804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Личный кабинет организации</a:t>
            </a:r>
          </a:p>
          <a:p>
            <a:pPr algn="ctr"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Пользователь «Директор»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34925" y="134938"/>
            <a:ext cx="873601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Распоряжение Правительства России</a:t>
            </a:r>
            <a:r>
              <a:rPr lang="ru-RU" sz="2600" dirty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ru-RU" sz="2600" dirty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ru-RU" sz="1400" dirty="0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546100" y="1568450"/>
            <a:ext cx="8286750" cy="23542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СВОДНЫЙ ПЕРЕЧЕНЬ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первоочередных государственных и</a:t>
            </a:r>
            <a:r>
              <a:rPr lang="en-US" sz="2000" b="1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услуг,</a:t>
            </a:r>
            <a:r>
              <a:rPr lang="en-US" sz="2000" b="1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предоставляемых органами исполнительной</a:t>
            </a:r>
            <a:r>
              <a:rPr lang="en-US" sz="2000" b="1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субъектов Российской Федерации и органами местного</a:t>
            </a:r>
            <a:r>
              <a:rPr lang="en-US" sz="2000" b="1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 в электронном виде,  а также услуг, предоставляемых в электронном виде учреждениями  субъектов Российской Федерации и муниципальными учреждениями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05088" y="836613"/>
            <a:ext cx="6215062" cy="7318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800" dirty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от 17.12.2009 г. № 1993-р </a:t>
            </a:r>
            <a:endParaRPr lang="ru-RU" sz="2800" dirty="0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r>
              <a:rPr lang="ru-RU" sz="1400" dirty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(в ред. Распоряжения Правительства РФ</a:t>
            </a:r>
            <a:r>
              <a:rPr lang="ru-RU" sz="1400" dirty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400" dirty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от 07.09.2010 № 1506-р)</a:t>
            </a:r>
            <a:endParaRPr lang="ru-RU" sz="1400" dirty="0"/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79388" y="6237288"/>
            <a:ext cx="4392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ИС «Зачисление в ОО»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4005263"/>
          <a:ext cx="8447088" cy="18891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3544"/>
                <a:gridCol w="4223544"/>
              </a:tblGrid>
              <a:tr h="518046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Услуги, предоставляемые учреждениями субъектов РФ или муниципальными учреждениями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63" marB="456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 исполнители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63" marB="45663"/>
                </a:tc>
              </a:tr>
              <a:tr h="13710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Зачисление в образовательное учреждение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63" marB="45663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Минобрнауки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России,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Рособрнадзор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образовательные учреждения субъекта РФ с участием органов исполнительной власти субъекта РФ, муниципальные образовательные учреждения с участием органов местного самоуправления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63" marB="45663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 rotWithShape="1">
          <a:blip r:embed="rId4" cstate="print"/>
          <a:srcRect r="47211" b="2018"/>
          <a:stretch/>
        </p:blipFill>
        <p:spPr>
          <a:xfrm>
            <a:off x="539750" y="1146175"/>
            <a:ext cx="4827588" cy="4370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28" name="Рисунок 2" descr="Вырезка экран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340"/>
          <a:stretch>
            <a:fillRect/>
          </a:stretch>
        </p:blipFill>
        <p:spPr bwMode="auto">
          <a:xfrm>
            <a:off x="5367338" y="1146175"/>
            <a:ext cx="2338387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4772025" y="4437063"/>
            <a:ext cx="3529013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(личный кабинет)  Управления образования, комитета, отдела или школы.</a:t>
            </a:r>
          </a:p>
        </p:txBody>
      </p:sp>
      <p:sp>
        <p:nvSpPr>
          <p:cNvPr id="26630" name="TextBox 1"/>
          <p:cNvSpPr txBox="1">
            <a:spLocks noChangeArrowheads="1"/>
          </p:cNvSpPr>
          <p:nvPr/>
        </p:nvSpPr>
        <p:spPr bwMode="auto">
          <a:xfrm>
            <a:off x="107950" y="6237288"/>
            <a:ext cx="352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ИС </a:t>
            </a:r>
            <a:r>
              <a:rPr lang="ru-RU" altLang="ru-RU" sz="1800" dirty="0" smtClean="0">
                <a:solidFill>
                  <a:schemeClr val="bg1"/>
                </a:solidFill>
              </a:rPr>
              <a:t>«Зачисление </a:t>
            </a:r>
            <a:r>
              <a:rPr lang="ru-RU" altLang="ru-RU" sz="1800" dirty="0">
                <a:solidFill>
                  <a:schemeClr val="bg1"/>
                </a:solidFill>
              </a:rPr>
              <a:t>в ОО»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113" y="1120775"/>
            <a:ext cx="7272337" cy="4200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5292725" y="3525838"/>
            <a:ext cx="3419475" cy="2273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меню «Сведения об организации» содержатся основные данные об учреждении, которые можно изменять или дополнять.</a:t>
            </a:r>
          </a:p>
        </p:txBody>
      </p:sp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107950" y="6237288"/>
            <a:ext cx="352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ИС </a:t>
            </a:r>
            <a:r>
              <a:rPr lang="ru-RU" altLang="ru-RU" sz="1800" dirty="0" smtClean="0">
                <a:solidFill>
                  <a:schemeClr val="bg1"/>
                </a:solidFill>
              </a:rPr>
              <a:t>«Зачисление </a:t>
            </a:r>
            <a:r>
              <a:rPr lang="ru-RU" altLang="ru-RU" sz="1800" dirty="0">
                <a:solidFill>
                  <a:schemeClr val="bg1"/>
                </a:solidFill>
              </a:rPr>
              <a:t>в ОО»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313" y="3378200"/>
            <a:ext cx="4137025" cy="2365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213" y="1412875"/>
            <a:ext cx="6434137" cy="4033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5170488" y="3500438"/>
            <a:ext cx="3178175" cy="2016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меню «Классы организации» есть возможность внесения структуры классов, на которые ведется набор.</a:t>
            </a:r>
          </a:p>
        </p:txBody>
      </p:sp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107950" y="6237288"/>
            <a:ext cx="352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ИС </a:t>
            </a:r>
            <a:r>
              <a:rPr lang="ru-RU" altLang="ru-RU" sz="1800" dirty="0" smtClean="0">
                <a:solidFill>
                  <a:schemeClr val="bg1"/>
                </a:solidFill>
              </a:rPr>
              <a:t>«Зачисление </a:t>
            </a:r>
            <a:r>
              <a:rPr lang="ru-RU" altLang="ru-RU" sz="1800" dirty="0">
                <a:solidFill>
                  <a:schemeClr val="bg1"/>
                </a:solidFill>
              </a:rPr>
              <a:t>в ОО»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Рисунок 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208088"/>
            <a:ext cx="7307263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458" t="37534" r="25763" b="33594"/>
          <a:stretch>
            <a:fillRect/>
          </a:stretch>
        </p:blipFill>
        <p:spPr bwMode="auto">
          <a:xfrm>
            <a:off x="2670175" y="2743200"/>
            <a:ext cx="351472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5437188" y="4019550"/>
            <a:ext cx="3167062" cy="1408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обработки заявлений, изменение статусов.</a:t>
            </a:r>
          </a:p>
        </p:txBody>
      </p:sp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107950" y="6237288"/>
            <a:ext cx="352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ИС </a:t>
            </a:r>
            <a:r>
              <a:rPr lang="ru-RU" altLang="ru-RU" sz="1800" dirty="0" smtClean="0">
                <a:solidFill>
                  <a:schemeClr val="bg1"/>
                </a:solidFill>
              </a:rPr>
              <a:t>«Зачисление </a:t>
            </a:r>
            <a:r>
              <a:rPr lang="ru-RU" altLang="ru-RU" sz="1800" dirty="0">
                <a:solidFill>
                  <a:schemeClr val="bg1"/>
                </a:solidFill>
              </a:rPr>
              <a:t>в ОО»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6375" y="1268413"/>
          <a:ext cx="6983413" cy="4411661"/>
        </p:xfrm>
        <a:graphic>
          <a:graphicData uri="http://schemas.openxmlformats.org/drawingml/2006/table">
            <a:tbl>
              <a:tblPr/>
              <a:tblGrid>
                <a:gridCol w="2271713"/>
                <a:gridCol w="4711700"/>
              </a:tblGrid>
              <a:tr h="215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876" marR="3987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876" marR="3987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5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обработке</a:t>
                      </a:r>
                    </a:p>
                  </a:txBody>
                  <a:tcPr marL="39876" marR="3987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Присваивается учетным записям, созданным на основании заявлений, поступающих через портал муниципальных услуг, иными способами, если представленные в заявлении данные еще не проверены.</a:t>
                      </a:r>
                    </a:p>
                  </a:txBody>
                  <a:tcPr marL="39876" marR="3987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Отклонено</a:t>
                      </a:r>
                    </a:p>
                  </a:txBody>
                  <a:tcPr marL="39876" marR="3987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Присваивается при отклонении поданных заявлений в ходе рассмотрения по основаниям, установленным в регламенте оказания услуги.</a:t>
                      </a:r>
                    </a:p>
                  </a:txBody>
                  <a:tcPr marL="39876" marR="3987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Ожидание подтверждающих документов</a:t>
                      </a:r>
                    </a:p>
                  </a:txBody>
                  <a:tcPr marL="39876" marR="3987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Присваивается после рассмотрения заявления в установленном порядке </a:t>
                      </a:r>
                    </a:p>
                  </a:txBody>
                  <a:tcPr marL="39876" marR="3987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Ожидание зачисления</a:t>
                      </a:r>
                    </a:p>
                  </a:txBody>
                  <a:tcPr marL="39876" marR="3987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Присваивается после рассмотрения заявления в установленном порядке и успешной проверки достоверности представленных документов.</a:t>
                      </a:r>
                    </a:p>
                  </a:txBody>
                  <a:tcPr marL="39876" marR="3987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2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Зачислен</a:t>
                      </a:r>
                    </a:p>
                  </a:txBody>
                  <a:tcPr marL="39876" marR="3987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Присваивается после получения информации о зачислении в ОУ.</a:t>
                      </a:r>
                    </a:p>
                  </a:txBody>
                  <a:tcPr marL="39876" marR="3987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2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Архив</a:t>
                      </a:r>
                    </a:p>
                  </a:txBody>
                  <a:tcPr marL="39876" marR="3987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Присваивается заявкам по окончании процесса обработки заявлений. Конечное состояние заявления. Присвоение статуса является основанием для деперсонализации учетной записи.</a:t>
                      </a:r>
                    </a:p>
                  </a:txBody>
                  <a:tcPr marL="39876" marR="3987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38" name="Rectangle 1"/>
          <p:cNvSpPr>
            <a:spLocks noChangeArrowheads="1"/>
          </p:cNvSpPr>
          <p:nvPr/>
        </p:nvSpPr>
        <p:spPr bwMode="auto">
          <a:xfrm>
            <a:off x="2247900" y="809625"/>
            <a:ext cx="5256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статусы заявлений</a:t>
            </a:r>
            <a:endParaRPr lang="ru-RU" altLang="ru-RU" sz="1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739" name="TextBox 1"/>
          <p:cNvSpPr txBox="1">
            <a:spLocks noChangeArrowheads="1"/>
          </p:cNvSpPr>
          <p:nvPr/>
        </p:nvSpPr>
        <p:spPr bwMode="auto">
          <a:xfrm>
            <a:off x="107950" y="6237288"/>
            <a:ext cx="352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ИС </a:t>
            </a:r>
            <a:r>
              <a:rPr lang="ru-RU" altLang="ru-RU" sz="1800" dirty="0" smtClean="0">
                <a:solidFill>
                  <a:schemeClr val="bg1"/>
                </a:solidFill>
              </a:rPr>
              <a:t>«Зачисление </a:t>
            </a:r>
            <a:r>
              <a:rPr lang="ru-RU" altLang="ru-RU" sz="1800" dirty="0">
                <a:solidFill>
                  <a:schemeClr val="bg1"/>
                </a:solidFill>
              </a:rPr>
              <a:t>в ОО»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Рисунок 6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208088"/>
            <a:ext cx="77009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571875"/>
            <a:ext cx="38766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5867400" y="3933825"/>
            <a:ext cx="2868613" cy="1287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 установка фильтров по заданным параметрам.</a:t>
            </a:r>
          </a:p>
        </p:txBody>
      </p:sp>
      <p:sp>
        <p:nvSpPr>
          <p:cNvPr id="31750" name="TextBox 1"/>
          <p:cNvSpPr txBox="1">
            <a:spLocks noChangeArrowheads="1"/>
          </p:cNvSpPr>
          <p:nvPr/>
        </p:nvSpPr>
        <p:spPr bwMode="auto">
          <a:xfrm>
            <a:off x="107950" y="6237288"/>
            <a:ext cx="352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ИС </a:t>
            </a:r>
            <a:r>
              <a:rPr lang="ru-RU" altLang="ru-RU" sz="1800" dirty="0" smtClean="0">
                <a:solidFill>
                  <a:schemeClr val="bg1"/>
                </a:solidFill>
              </a:rPr>
              <a:t>«Зачисление </a:t>
            </a:r>
            <a:r>
              <a:rPr lang="ru-RU" altLang="ru-RU" sz="1800" dirty="0">
                <a:solidFill>
                  <a:schemeClr val="bg1"/>
                </a:solidFill>
              </a:rPr>
              <a:t>в ОО»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Рисунок 1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54138"/>
            <a:ext cx="762635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5508625" y="3821113"/>
            <a:ext cx="3311525" cy="14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возможность просмотреть заявления по отдельным статусам</a:t>
            </a:r>
          </a:p>
        </p:txBody>
      </p:sp>
      <p:sp>
        <p:nvSpPr>
          <p:cNvPr id="32773" name="TextBox 1"/>
          <p:cNvSpPr txBox="1">
            <a:spLocks noChangeArrowheads="1"/>
          </p:cNvSpPr>
          <p:nvPr/>
        </p:nvSpPr>
        <p:spPr bwMode="auto">
          <a:xfrm>
            <a:off x="107950" y="6237288"/>
            <a:ext cx="352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ИС </a:t>
            </a:r>
            <a:r>
              <a:rPr lang="ru-RU" altLang="ru-RU" sz="1800" dirty="0" smtClean="0">
                <a:solidFill>
                  <a:schemeClr val="bg1"/>
                </a:solidFill>
              </a:rPr>
              <a:t>«Зачисление </a:t>
            </a:r>
            <a:r>
              <a:rPr lang="ru-RU" altLang="ru-RU" sz="1800" dirty="0">
                <a:solidFill>
                  <a:schemeClr val="bg1"/>
                </a:solidFill>
              </a:rPr>
              <a:t>в ОО»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extBox 1"/>
          <p:cNvSpPr txBox="1">
            <a:spLocks noChangeArrowheads="1"/>
          </p:cNvSpPr>
          <p:nvPr/>
        </p:nvSpPr>
        <p:spPr bwMode="auto">
          <a:xfrm>
            <a:off x="107950" y="6237288"/>
            <a:ext cx="352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ИС </a:t>
            </a:r>
            <a:r>
              <a:rPr lang="ru-RU" altLang="ru-RU" sz="1800" dirty="0" smtClean="0">
                <a:solidFill>
                  <a:schemeClr val="bg1"/>
                </a:solidFill>
              </a:rPr>
              <a:t>«Зачисление </a:t>
            </a:r>
            <a:r>
              <a:rPr lang="ru-RU" altLang="ru-RU" sz="1800" dirty="0">
                <a:solidFill>
                  <a:schemeClr val="bg1"/>
                </a:solidFill>
              </a:rPr>
              <a:t>в ОО»</a:t>
            </a: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23148"/>
            <a:ext cx="7630704" cy="445440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5266982" y="4144169"/>
            <a:ext cx="3419475" cy="1408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возможность распечатать реестр заявлений</a:t>
            </a:r>
          </a:p>
        </p:txBody>
      </p:sp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3" cstate="print"/>
          <a:srcRect t="2766" r="30573" b="4909"/>
          <a:stretch>
            <a:fillRect/>
          </a:stretch>
        </p:blipFill>
        <p:spPr bwMode="auto">
          <a:xfrm>
            <a:off x="2051720" y="2708920"/>
            <a:ext cx="2597150" cy="3328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Рисунок 7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1268413"/>
            <a:ext cx="7845425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5580063" y="4308475"/>
            <a:ext cx="3175000" cy="1049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формирования отчетов</a:t>
            </a:r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3" t="18044" r="73720" b="33604"/>
          <a:stretch>
            <a:fillRect/>
          </a:stretch>
        </p:blipFill>
        <p:spPr bwMode="auto">
          <a:xfrm>
            <a:off x="1619250" y="2709863"/>
            <a:ext cx="2087563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48" t="48027" r="38248" b="40614"/>
          <a:stretch>
            <a:fillRect/>
          </a:stretch>
        </p:blipFill>
        <p:spPr bwMode="auto">
          <a:xfrm>
            <a:off x="4708525" y="2633663"/>
            <a:ext cx="3084513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Box 1"/>
          <p:cNvSpPr txBox="1">
            <a:spLocks noChangeArrowheads="1"/>
          </p:cNvSpPr>
          <p:nvPr/>
        </p:nvSpPr>
        <p:spPr bwMode="auto">
          <a:xfrm>
            <a:off x="107950" y="6237288"/>
            <a:ext cx="352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ИС </a:t>
            </a:r>
            <a:r>
              <a:rPr lang="ru-RU" altLang="ru-RU" sz="1800" dirty="0" smtClean="0">
                <a:solidFill>
                  <a:schemeClr val="bg1"/>
                </a:solidFill>
              </a:rPr>
              <a:t>«Зачисление </a:t>
            </a:r>
            <a:r>
              <a:rPr lang="ru-RU" altLang="ru-RU" sz="1800" dirty="0">
                <a:solidFill>
                  <a:schemeClr val="bg1"/>
                </a:solidFill>
              </a:rPr>
              <a:t>в ОО»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Рисунок 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214438"/>
            <a:ext cx="7534275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5651500" y="3644900"/>
            <a:ext cx="3275013" cy="1512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возможность просмотра заявлений, где данная школа стоит во 2,3 и 4 очереди</a:t>
            </a:r>
          </a:p>
        </p:txBody>
      </p:sp>
      <p:sp>
        <p:nvSpPr>
          <p:cNvPr id="35845" name="TextBox 1"/>
          <p:cNvSpPr txBox="1">
            <a:spLocks noChangeArrowheads="1"/>
          </p:cNvSpPr>
          <p:nvPr/>
        </p:nvSpPr>
        <p:spPr bwMode="auto">
          <a:xfrm>
            <a:off x="107950" y="6237288"/>
            <a:ext cx="352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ИС </a:t>
            </a:r>
            <a:r>
              <a:rPr lang="ru-RU" altLang="ru-RU" sz="1800" dirty="0" smtClean="0">
                <a:solidFill>
                  <a:schemeClr val="bg1"/>
                </a:solidFill>
              </a:rPr>
              <a:t>«Зачисление </a:t>
            </a:r>
            <a:r>
              <a:rPr lang="ru-RU" altLang="ru-RU" sz="1800" dirty="0">
                <a:solidFill>
                  <a:schemeClr val="bg1"/>
                </a:solidFill>
              </a:rPr>
              <a:t>в ОО»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1196975"/>
            <a:ext cx="8135937" cy="467995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готовым программным решением для реализации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муниципальной услуги в электронном виде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«Зачисление в образовательное учреждение»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*</a:t>
            </a:r>
            <a:endParaRPr lang="ru-RU" sz="20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algn="l">
              <a:defRPr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для:</a:t>
            </a:r>
          </a:p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и актуальной базы данных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l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 всем ОУ;</a:t>
            </a:r>
          </a:p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реестра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 на зачисление детей в образовательные учреждения;</a:t>
            </a:r>
          </a:p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Компьютеризации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бизнес-процессов </a:t>
            </a:r>
          </a:p>
          <a:p>
            <a:pPr marL="342900" indent="-342900" algn="l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сферы образования.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endParaRPr lang="ru-RU" sz="20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192088" y="292100"/>
            <a:ext cx="661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НАЗНАЧЕНИЕ СИСТЕМЫ: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488" y="1328738"/>
            <a:ext cx="3973512" cy="2374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 rotWithShape="1">
          <a:blip r:embed="rId3" cstate="print"/>
          <a:srcRect l="25387" t="24188" r="27709" b="17761"/>
          <a:stretch/>
        </p:blipFill>
        <p:spPr bwMode="auto">
          <a:xfrm>
            <a:off x="3268663" y="1989138"/>
            <a:ext cx="2968625" cy="2613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179388" y="4191000"/>
            <a:ext cx="3275012" cy="1512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возможность выгрузки списков детей по классам и импорт в КРМ 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«Директор»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3635375" y="2328863"/>
            <a:ext cx="257175" cy="200025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" name="Прямая со стрелкой 9"/>
          <p:cNvCxnSpPr/>
          <p:nvPr/>
        </p:nvCxnSpPr>
        <p:spPr>
          <a:xfrm flipH="1" flipV="1">
            <a:off x="3995738" y="2205038"/>
            <a:ext cx="257175" cy="200025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1" name="Рисунок 10"/>
          <p:cNvPicPr/>
          <p:nvPr/>
        </p:nvPicPr>
        <p:blipFill rotWithShape="1">
          <a:blip r:embed="rId4" cstate="print"/>
          <a:srcRect t="2005" r="40683" b="53095"/>
          <a:stretch/>
        </p:blipFill>
        <p:spPr bwMode="auto">
          <a:xfrm>
            <a:off x="4784725" y="3284538"/>
            <a:ext cx="3738563" cy="2419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2" name="Овал 11"/>
          <p:cNvSpPr/>
          <p:nvPr/>
        </p:nvSpPr>
        <p:spPr>
          <a:xfrm>
            <a:off x="1600200" y="1328738"/>
            <a:ext cx="841375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874" name="TextBox 1"/>
          <p:cNvSpPr txBox="1">
            <a:spLocks noChangeArrowheads="1"/>
          </p:cNvSpPr>
          <p:nvPr/>
        </p:nvSpPr>
        <p:spPr bwMode="auto">
          <a:xfrm>
            <a:off x="107950" y="6237288"/>
            <a:ext cx="352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ИС </a:t>
            </a:r>
            <a:r>
              <a:rPr lang="ru-RU" altLang="ru-RU" sz="1800" dirty="0" smtClean="0">
                <a:solidFill>
                  <a:schemeClr val="bg1"/>
                </a:solidFill>
              </a:rPr>
              <a:t>«Зачисление </a:t>
            </a:r>
            <a:r>
              <a:rPr lang="ru-RU" altLang="ru-RU" sz="1800" dirty="0">
                <a:solidFill>
                  <a:schemeClr val="bg1"/>
                </a:solidFill>
              </a:rPr>
              <a:t>в ОО»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00" y="1688228"/>
            <a:ext cx="8286804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Внесение заявлений в систему </a:t>
            </a:r>
          </a:p>
          <a:p>
            <a:pPr algn="ctr">
              <a:defRPr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(работа секретаря)</a:t>
            </a:r>
          </a:p>
          <a:p>
            <a:pPr algn="ctr">
              <a:defRPr/>
            </a:pP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Рисунок 2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981075"/>
            <a:ext cx="7753350" cy="4391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539750" y="2652713"/>
            <a:ext cx="1079500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918" name="TextBox 1"/>
          <p:cNvSpPr txBox="1">
            <a:spLocks noChangeArrowheads="1"/>
          </p:cNvSpPr>
          <p:nvPr/>
        </p:nvSpPr>
        <p:spPr bwMode="auto">
          <a:xfrm>
            <a:off x="107950" y="6237288"/>
            <a:ext cx="352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ИС </a:t>
            </a:r>
            <a:r>
              <a:rPr lang="ru-RU" altLang="ru-RU" sz="1800" dirty="0" smtClean="0">
                <a:solidFill>
                  <a:schemeClr val="bg1"/>
                </a:solidFill>
              </a:rPr>
              <a:t>«Зачисление </a:t>
            </a:r>
            <a:r>
              <a:rPr lang="ru-RU" altLang="ru-RU" sz="1800" dirty="0">
                <a:solidFill>
                  <a:schemeClr val="bg1"/>
                </a:solidFill>
              </a:rPr>
              <a:t>в ОО»</a:t>
            </a: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52713"/>
            <a:ext cx="5452446" cy="1877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4752976" y="3159231"/>
            <a:ext cx="4071938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возможность  просмотреть и распечатать все заявления, поданные родителями. Для этого нужно нажать на кнопку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«Секретарь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«Все заявления»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организации как пользователь «Директор»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361950" y="285750"/>
            <a:ext cx="8782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ООО «ФинПромМаркет-</a:t>
            </a:r>
            <a:r>
              <a:rPr lang="en-US" altLang="ru-RU" sz="2000" b="1">
                <a:solidFill>
                  <a:schemeClr val="bg1"/>
                </a:solidFill>
              </a:rPr>
              <a:t>XXI</a:t>
            </a:r>
            <a:r>
              <a:rPr lang="ru-RU" altLang="ru-RU" sz="2000" b="1">
                <a:solidFill>
                  <a:schemeClr val="bg1"/>
                </a:solidFill>
              </a:rPr>
              <a:t>» группа компаний АВЕРС</a:t>
            </a:r>
          </a:p>
        </p:txBody>
      </p:sp>
      <p:pic>
        <p:nvPicPr>
          <p:cNvPr id="39939" name="Рисунок 2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196975"/>
            <a:ext cx="73279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5213350" y="4179888"/>
            <a:ext cx="3275013" cy="148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распечатать заявление можно в формате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XML 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1" name="TextBox 1"/>
          <p:cNvSpPr txBox="1">
            <a:spLocks noChangeArrowheads="1"/>
          </p:cNvSpPr>
          <p:nvPr/>
        </p:nvSpPr>
        <p:spPr bwMode="auto">
          <a:xfrm>
            <a:off x="107950" y="6237288"/>
            <a:ext cx="352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ИС </a:t>
            </a:r>
            <a:r>
              <a:rPr lang="ru-RU" altLang="ru-RU" sz="1800" dirty="0" smtClean="0">
                <a:solidFill>
                  <a:schemeClr val="bg1"/>
                </a:solidFill>
              </a:rPr>
              <a:t>«Зачисление </a:t>
            </a:r>
            <a:r>
              <a:rPr lang="ru-RU" altLang="ru-RU" sz="1800" dirty="0">
                <a:solidFill>
                  <a:schemeClr val="bg1"/>
                </a:solidFill>
              </a:rPr>
              <a:t>в ОО»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809783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5181600" y="3573463"/>
            <a:ext cx="3527425" cy="1827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 родителя нет возможности подать заявление самостоятельно, то он может обратиться 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образовательную организацию.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66825" y="2420938"/>
            <a:ext cx="1433513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965" name="TextBox 1"/>
          <p:cNvSpPr txBox="1">
            <a:spLocks noChangeArrowheads="1"/>
          </p:cNvSpPr>
          <p:nvPr/>
        </p:nvSpPr>
        <p:spPr bwMode="auto">
          <a:xfrm>
            <a:off x="107950" y="6237288"/>
            <a:ext cx="352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ИС </a:t>
            </a:r>
            <a:r>
              <a:rPr lang="ru-RU" altLang="ru-RU" sz="1800" dirty="0" smtClean="0">
                <a:solidFill>
                  <a:schemeClr val="bg1"/>
                </a:solidFill>
              </a:rPr>
              <a:t>«Зачисление </a:t>
            </a:r>
            <a:r>
              <a:rPr lang="ru-RU" altLang="ru-RU" sz="1800" dirty="0">
                <a:solidFill>
                  <a:schemeClr val="bg1"/>
                </a:solidFill>
              </a:rPr>
              <a:t>в ОО»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260648"/>
            <a:ext cx="3495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i="1" u="sng" dirty="0" smtClean="0">
                <a:solidFill>
                  <a:schemeClr val="bg1"/>
                </a:solidFill>
              </a:rPr>
              <a:t>2</a:t>
            </a:r>
            <a:r>
              <a:rPr lang="ru-RU" altLang="ru-RU" b="1" i="1" u="sng" dirty="0" smtClean="0">
                <a:solidFill>
                  <a:schemeClr val="bg1"/>
                </a:solidFill>
              </a:rPr>
              <a:t> способ</a:t>
            </a:r>
            <a:r>
              <a:rPr lang="en-US" altLang="ru-RU" b="1" i="1" u="sng" dirty="0" smtClean="0">
                <a:solidFill>
                  <a:schemeClr val="bg1"/>
                </a:solidFill>
              </a:rPr>
              <a:t> </a:t>
            </a:r>
            <a:r>
              <a:rPr lang="ru-RU" altLang="ru-RU" b="1" i="1" u="sng" dirty="0" smtClean="0">
                <a:solidFill>
                  <a:schemeClr val="bg1"/>
                </a:solidFill>
              </a:rPr>
              <a:t>подачи заявления: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484" t="44778" r="31181" b="31065"/>
          <a:stretch>
            <a:fillRect/>
          </a:stretch>
        </p:blipFill>
        <p:spPr bwMode="auto">
          <a:xfrm>
            <a:off x="2484438" y="1023938"/>
            <a:ext cx="5224462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344" t="57300" r="43114" b="27536"/>
          <a:stretch>
            <a:fillRect/>
          </a:stretch>
        </p:blipFill>
        <p:spPr bwMode="auto">
          <a:xfrm>
            <a:off x="539750" y="3209925"/>
            <a:ext cx="31686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4284663" y="4098925"/>
            <a:ext cx="3887787" cy="180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Логин и пароль можно придумать самостоятельно, а можно нажать на кнопку 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«случайный логин, пароль», система сама сгенерирует логин и пароль для заявителя.</a:t>
            </a:r>
          </a:p>
        </p:txBody>
      </p:sp>
      <p:sp>
        <p:nvSpPr>
          <p:cNvPr id="8" name="Овал 7"/>
          <p:cNvSpPr/>
          <p:nvPr/>
        </p:nvSpPr>
        <p:spPr>
          <a:xfrm>
            <a:off x="4572000" y="3319463"/>
            <a:ext cx="1944688" cy="501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991" name="TextBox 1"/>
          <p:cNvSpPr txBox="1">
            <a:spLocks noChangeArrowheads="1"/>
          </p:cNvSpPr>
          <p:nvPr/>
        </p:nvSpPr>
        <p:spPr bwMode="auto">
          <a:xfrm>
            <a:off x="107950" y="6237288"/>
            <a:ext cx="352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ИС </a:t>
            </a:r>
            <a:r>
              <a:rPr lang="ru-RU" altLang="ru-RU" sz="1800" dirty="0" smtClean="0">
                <a:solidFill>
                  <a:schemeClr val="bg1"/>
                </a:solidFill>
              </a:rPr>
              <a:t>«Зачисление </a:t>
            </a:r>
            <a:r>
              <a:rPr lang="ru-RU" altLang="ru-RU" sz="1800" dirty="0">
                <a:solidFill>
                  <a:schemeClr val="bg1"/>
                </a:solidFill>
              </a:rPr>
              <a:t>в ОО»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263" y="1052513"/>
            <a:ext cx="7118350" cy="4752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4848225" y="3429000"/>
            <a:ext cx="3816350" cy="2016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форма для подачи заявления на зачисление ребенка в образовательную организацию.</a:t>
            </a:r>
          </a:p>
        </p:txBody>
      </p:sp>
      <p:sp>
        <p:nvSpPr>
          <p:cNvPr id="43013" name="TextBox 1"/>
          <p:cNvSpPr txBox="1">
            <a:spLocks noChangeArrowheads="1"/>
          </p:cNvSpPr>
          <p:nvPr/>
        </p:nvSpPr>
        <p:spPr bwMode="auto">
          <a:xfrm>
            <a:off x="107950" y="6237288"/>
            <a:ext cx="352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ИС </a:t>
            </a:r>
            <a:r>
              <a:rPr lang="ru-RU" altLang="ru-RU" sz="1800" dirty="0" smtClean="0">
                <a:solidFill>
                  <a:schemeClr val="bg1"/>
                </a:solidFill>
              </a:rPr>
              <a:t>«Зачисление </a:t>
            </a:r>
            <a:r>
              <a:rPr lang="ru-RU" altLang="ru-RU" sz="1800" dirty="0">
                <a:solidFill>
                  <a:schemeClr val="bg1"/>
                </a:solidFill>
              </a:rPr>
              <a:t>в ОО»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986" r="42545" b="40553"/>
          <a:stretch>
            <a:fillRect/>
          </a:stretch>
        </p:blipFill>
        <p:spPr bwMode="auto">
          <a:xfrm>
            <a:off x="611188" y="908050"/>
            <a:ext cx="770572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5508625" y="3789363"/>
            <a:ext cx="3024188" cy="1633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подачи, заявление можно распечатать и отдать на руки родителю бумажный вариант.</a:t>
            </a:r>
          </a:p>
        </p:txBody>
      </p:sp>
      <p:pic>
        <p:nvPicPr>
          <p:cNvPr id="44036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802" r="48917" b="4408"/>
          <a:stretch>
            <a:fillRect/>
          </a:stretch>
        </p:blipFill>
        <p:spPr bwMode="auto">
          <a:xfrm>
            <a:off x="2771775" y="3068638"/>
            <a:ext cx="26368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Box 1"/>
          <p:cNvSpPr txBox="1">
            <a:spLocks noChangeArrowheads="1"/>
          </p:cNvSpPr>
          <p:nvPr/>
        </p:nvSpPr>
        <p:spPr bwMode="auto">
          <a:xfrm>
            <a:off x="107950" y="6237288"/>
            <a:ext cx="352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ИС </a:t>
            </a:r>
            <a:r>
              <a:rPr lang="ru-RU" altLang="ru-RU" sz="1800" dirty="0" smtClean="0">
                <a:solidFill>
                  <a:schemeClr val="bg1"/>
                </a:solidFill>
              </a:rPr>
              <a:t>«Зачисление </a:t>
            </a:r>
            <a:r>
              <a:rPr lang="ru-RU" altLang="ru-RU" sz="1800" dirty="0">
                <a:solidFill>
                  <a:schemeClr val="bg1"/>
                </a:solidFill>
              </a:rPr>
              <a:t>в ОО»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6"/>
          <p:cNvSpPr>
            <a:spLocks noChangeArrowheads="1"/>
          </p:cNvSpPr>
          <p:nvPr/>
        </p:nvSpPr>
        <p:spPr bwMode="auto">
          <a:xfrm>
            <a:off x="323850" y="1196975"/>
            <a:ext cx="86407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1400" b="1"/>
              <a:t>Оказание муниципальной услуги «Зачисление в образовательное учреждение» в электронном виде </a:t>
            </a:r>
            <a:r>
              <a:rPr lang="ru-RU" altLang="ru-RU" sz="1400"/>
              <a:t>согласно Распоряжению Правительства Российской Федерации от 17 декабря 2009 г. №1993-р (в ред. распоряжения Правительства Российской Федерации от 7 сентября 2010 г. №1506-р)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1400" b="1"/>
              <a:t>Предоставление информации об организации общедоступного и бесплатного  образования </a:t>
            </a:r>
            <a:r>
              <a:rPr lang="ru-RU" altLang="ru-RU" sz="1400"/>
              <a:t>в общеобразовательных учреждениях, расположенных на территории субъекта Российской Федерации согласно Распоряжению Правительства Российской Федерации от 17 декабря 2009 г. №1993-р (в ред. распоряжения Правительства Российской Федерации от 7 сентября 2010 г. №1506-р)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1400" b="1"/>
              <a:t>Предоставление информации об образовательных программах и учебных планах, рабочих программах учебных курсов, предметов, дисциплин (модулей), годовых календарных учебных графиках </a:t>
            </a:r>
            <a:r>
              <a:rPr lang="ru-RU" altLang="ru-RU" sz="1400"/>
              <a:t>в общеобразовательных учреждениях, расположенных на территории субъекта Российской Федерации согласно Распоряжению Правительства Российской Федерации от 17 декабря 2009 г. №1993-р (в ред. распоряжения Правительства Российской Федерации от 7 сентября 2010 г. №1506-р)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1400" b="1"/>
              <a:t>Формирование единого информационного пространства </a:t>
            </a:r>
            <a:r>
              <a:rPr lang="ru-RU" altLang="ru-RU" sz="1400"/>
              <a:t>для образовательных учреждений;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1400" b="1"/>
              <a:t>Формирование статистических и аналитических отчетов </a:t>
            </a:r>
            <a:r>
              <a:rPr lang="ru-RU" altLang="ru-RU" sz="1400"/>
              <a:t>по вопросам количественных характеристик оказания услуги, наполняемости образовательных учреждений.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1400" b="1"/>
              <a:t>Повышение информационной открытости и прозрачности деятельности </a:t>
            </a:r>
            <a:r>
              <a:rPr lang="ru-RU" altLang="ru-RU" sz="1400"/>
              <a:t>органов управления образованием.</a:t>
            </a:r>
          </a:p>
        </p:txBody>
      </p:sp>
      <p:sp>
        <p:nvSpPr>
          <p:cNvPr id="5123" name="TextBox 7"/>
          <p:cNvSpPr txBox="1">
            <a:spLocks noChangeArrowheads="1"/>
          </p:cNvSpPr>
          <p:nvPr/>
        </p:nvSpPr>
        <p:spPr bwMode="auto">
          <a:xfrm>
            <a:off x="179388" y="188913"/>
            <a:ext cx="446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ЦЕЛЯМИ СИСТЕМЫ ЯВЛЯЮТСЯ: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15900" y="6237288"/>
            <a:ext cx="2987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ИС «Зачисление в ОО»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333375"/>
            <a:ext cx="8050212" cy="503238"/>
          </a:xfrm>
        </p:spPr>
        <p:txBody>
          <a:bodyPr/>
          <a:lstStyle/>
          <a:p>
            <a:pPr algn="l">
              <a:defRPr/>
            </a:pPr>
            <a:r>
              <a:rPr lang="ru-RU" sz="2400" b="1" kern="1200" dirty="0">
                <a:solidFill>
                  <a:schemeClr val="bg1"/>
                </a:solidFill>
                <a:ea typeface="+mn-ea"/>
              </a:rPr>
              <a:t>ПРИНЦИПЫ ПОСТРОЕНИЯ </a:t>
            </a:r>
            <a:r>
              <a:rPr lang="ru-RU" sz="2400" b="1" kern="1200" dirty="0" smtClean="0">
                <a:solidFill>
                  <a:schemeClr val="bg1"/>
                </a:solidFill>
                <a:ea typeface="+mn-ea"/>
              </a:rPr>
              <a:t>СИСТЕМЫ: </a:t>
            </a:r>
            <a:endParaRPr lang="ru-RU" sz="2400" b="1" kern="12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450" y="1557338"/>
            <a:ext cx="7747000" cy="369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Централизованное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данных на сервере пользователя.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базе данных в режиме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он-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любого компьютера, имеющего доступ к сети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Интернет.</a:t>
            </a:r>
          </a:p>
          <a:p>
            <a:pPr>
              <a:defRPr/>
            </a:pP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кроссплатформенная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зависит от определенной операционной системы, одинаково  функционируя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OS.</a:t>
            </a:r>
          </a:p>
          <a:p>
            <a:pPr>
              <a:defRPr/>
            </a:pPr>
            <a:endParaRPr lang="ru-RU" b="1" dirty="0"/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179388" y="6237288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ИС «Зачисление в ОО»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468313" y="1268413"/>
            <a:ext cx="83534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•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Подача заявления на зачисление или перевод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в другое образовательное учреждение в электронном виде.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Формирование единой базы очередности и единой базы детей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, посещающих ОУ, на территории всего Субъекта РФ или муниципального образования.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Возможность указания желаемых образовательных учреждений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для зачисления с указанием их приоритетов.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Интеграция модуля с государственными информационными ресурсами.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Обеспечение возможности формирования различных отчетов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Информирование граждан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, подавших заявления на зачисление в ОУ,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об этапах рассмотрения заявления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с помощью e-mail-уведомлений.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323850" y="109538"/>
            <a:ext cx="7559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С применением данной системы решается целый комплекс управленческих задач: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179388" y="623728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ИС «Зачисление в ОО»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70" y="1412776"/>
            <a:ext cx="7531762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Действия </a:t>
            </a:r>
          </a:p>
          <a:p>
            <a:pPr algn="ctr">
              <a:defRPr/>
            </a:pP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Заявителя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9366" y="3682479"/>
            <a:ext cx="65703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способа подачи заявления: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372864" y="116632"/>
            <a:ext cx="84476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u="sng" dirty="0" smtClean="0">
                <a:solidFill>
                  <a:schemeClr val="bg1"/>
                </a:solidFill>
              </a:rPr>
              <a:t>1 способ: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Через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Региональный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портал государственных и муниципальных услуг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26</a:t>
            </a:r>
            <a:r>
              <a:rPr lang="ru-RU" altLang="ru-RU" sz="2800" dirty="0" smtClean="0">
                <a:solidFill>
                  <a:schemeClr val="bg1"/>
                </a:solidFill>
              </a:rPr>
              <a:t>gosuslugi.ru</a:t>
            </a:r>
            <a:endParaRPr lang="ru-RU" altLang="ru-RU" sz="28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334" y="1196752"/>
            <a:ext cx="8613154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0" y="1484784"/>
            <a:ext cx="5147805" cy="6452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50825" y="188913"/>
            <a:ext cx="8569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b="1" dirty="0">
                <a:solidFill>
                  <a:schemeClr val="bg1"/>
                </a:solidFill>
              </a:rPr>
              <a:t>Войти в Личный кабинет – </a:t>
            </a:r>
            <a:r>
              <a:rPr lang="ru-RU" sz="2000" b="1" dirty="0">
                <a:solidFill>
                  <a:schemeClr val="bg1"/>
                </a:solidFill>
              </a:rPr>
              <a:t>Пройти авторизацию одним из указанных Вами при регистрации на портале способом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08" y="1330462"/>
            <a:ext cx="4349946" cy="439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1807978" y="3505981"/>
            <a:ext cx="5147805" cy="6452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807977" y="3008967"/>
            <a:ext cx="5147805" cy="6452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6358</TotalTime>
  <Words>1060</Words>
  <Application>Microsoft Office PowerPoint</Application>
  <PresentationFormat>Экран (4:3)</PresentationFormat>
  <Paragraphs>129</Paragraphs>
  <Slides>37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Оформление по умолчанию</vt:lpstr>
      <vt:lpstr>Слайд 1</vt:lpstr>
      <vt:lpstr>Слайд 2</vt:lpstr>
      <vt:lpstr>Слайд 3</vt:lpstr>
      <vt:lpstr>Слайд 4</vt:lpstr>
      <vt:lpstr>ПРИНЦИПЫ ПОСТРОЕНИЯ СИСТЕМЫ: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Muftakhov</dc:creator>
  <cp:lastModifiedBy>Levchenko</cp:lastModifiedBy>
  <cp:revision>312</cp:revision>
  <cp:lastPrinted>2017-04-12T13:58:24Z</cp:lastPrinted>
  <dcterms:created xsi:type="dcterms:W3CDTF">2011-02-02T19:47:39Z</dcterms:created>
  <dcterms:modified xsi:type="dcterms:W3CDTF">2020-01-22T15:27:02Z</dcterms:modified>
</cp:coreProperties>
</file>