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58" r:id="rId7"/>
    <p:sldId id="263" r:id="rId8"/>
    <p:sldId id="265" r:id="rId9"/>
    <p:sldId id="266" r:id="rId10"/>
    <p:sldId id="264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7495F-CEE5-40B1-B42D-1174641B1B94}" type="datetimeFigureOut">
              <a:rPr lang="ru-RU"/>
              <a:pPr>
                <a:defRPr/>
              </a:pPr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9DA0E-CB84-4803-B277-14067167FF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2471D-7CB1-409A-8EFE-D5ABDD296A6C}" type="datetimeFigureOut">
              <a:rPr lang="ru-RU"/>
              <a:pPr>
                <a:defRPr/>
              </a:pPr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8EF8C-0E4B-449E-A74F-3B6E84113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2804B-961F-4585-971B-5C9A105FB9E3}" type="datetimeFigureOut">
              <a:rPr lang="ru-RU"/>
              <a:pPr>
                <a:defRPr/>
              </a:pPr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E0872-FD68-4611-BE3A-5885F8C45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44BAF-4490-4510-AB5B-D44163D5FEFF}" type="datetimeFigureOut">
              <a:rPr lang="ru-RU"/>
              <a:pPr>
                <a:defRPr/>
              </a:pPr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99DB9-04C4-4301-8602-0228E27C6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FADA0-8E81-463F-8E91-9589A11214D6}" type="datetimeFigureOut">
              <a:rPr lang="ru-RU"/>
              <a:pPr>
                <a:defRPr/>
              </a:pPr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D53FF-C8E3-439A-B27F-8301A00D8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26159-C39B-4B92-8B5F-D90B24A455E0}" type="datetimeFigureOut">
              <a:rPr lang="ru-RU"/>
              <a:pPr>
                <a:defRPr/>
              </a:pPr>
              <a:t>07.12.2012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4E926-4476-43B3-90FC-F33367228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8528D-89F8-4682-9C30-AFBD340F3A79}" type="datetimeFigureOut">
              <a:rPr lang="ru-RU"/>
              <a:pPr>
                <a:defRPr/>
              </a:pPr>
              <a:t>07.12.2012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E8ADD-8BC5-4043-9519-C8A323BA35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8E882-F6A9-45E4-AB07-526FEBB0CB4D}" type="datetimeFigureOut">
              <a:rPr lang="ru-RU"/>
              <a:pPr>
                <a:defRPr/>
              </a:pPr>
              <a:t>07.12.2012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A71D8-E6CF-4627-B81F-8C1836B1E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8463B-4BA1-4CF6-ACB7-BBF8292C8C2E}" type="datetimeFigureOut">
              <a:rPr lang="ru-RU"/>
              <a:pPr>
                <a:defRPr/>
              </a:pPr>
              <a:t>07.12.2012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1B05D-58B3-466D-ADF9-9003EC06D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9DC94-A608-4EDA-9D2F-E5DCE785D972}" type="datetimeFigureOut">
              <a:rPr lang="ru-RU"/>
              <a:pPr>
                <a:defRPr/>
              </a:pPr>
              <a:t>07.12.2012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81E65-764B-4915-B5F2-21923CD72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63815-68B0-4D05-9E7C-3DFCE93EDE8C}" type="datetimeFigureOut">
              <a:rPr lang="ru-RU"/>
              <a:pPr>
                <a:defRPr/>
              </a:pPr>
              <a:t>07.12.2012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3045E-D9F7-4255-815D-250142CD7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B7EE2E-7BA5-4E1A-9610-1C25E51DC57D}" type="datetimeFigureOut">
              <a:rPr lang="ru-RU"/>
              <a:pPr>
                <a:defRPr/>
              </a:pPr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65C5DB-05D7-4CF1-8FFD-FF1517B2B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55;&#1040;&#1042;\&#1055;&#1088;&#1086;&#1092;&#1080;&#1083;&#1072;&#1082;&#1090;&#1080;&#1082;&#1072;%20&#1055;&#1040;&#1042;\&#1048;&#1089;&#1087;&#1086;&#1074;&#1077;&#1076;&#1100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\&#1056;&#1072;&#1073;&#1086;&#1095;&#1080;&#1081;%20&#1089;&#1090;&#1086;&#1083;\&#1055;&#1040;&#1042;\&#1055;&#1088;&#1086;&#1092;&#1080;&#1083;&#1072;&#1082;&#1090;&#1080;&#1082;&#1072;%20&#1055;&#1040;&#1042;\smoke_kill.avi" TargetMode="Externa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\&#1056;&#1072;&#1073;&#1086;&#1095;&#1080;&#1081;%20&#1089;&#1090;&#1086;&#1083;\&#1055;&#1040;&#1042;\&#1055;&#1088;&#1086;&#1092;&#1080;&#1083;&#1072;&#1082;&#1090;&#1080;&#1082;&#1072;%20&#1055;&#1040;&#1042;\04_vi_kyrite.avi" TargetMode="Externa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\&#1056;&#1072;&#1073;&#1086;&#1095;&#1080;&#1081;%20&#1089;&#1090;&#1086;&#1083;\&#1055;&#1040;&#1042;\&#1055;&#1088;&#1086;&#1092;&#1080;&#1083;&#1072;&#1082;&#1090;&#1080;&#1082;&#1072;%20&#1055;&#1040;&#1042;\smoke_kill.avi" TargetMode="Externa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2852738"/>
            <a:ext cx="6840538" cy="2744787"/>
          </a:xfrm>
        </p:spPr>
        <p:txBody>
          <a:bodyPr/>
          <a:lstStyle/>
          <a:p>
            <a:r>
              <a:rPr lang="ru-RU" sz="200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	</a:t>
            </a:r>
          </a:p>
        </p:txBody>
      </p:sp>
      <p:sp>
        <p:nvSpPr>
          <p:cNvPr id="77828" name="WordArt 4"/>
          <p:cNvSpPr>
            <a:spLocks noChangeArrowheads="1" noChangeShapeType="1" noTextEdit="1"/>
          </p:cNvSpPr>
          <p:nvPr/>
        </p:nvSpPr>
        <p:spPr bwMode="auto">
          <a:xfrm>
            <a:off x="1357290" y="714356"/>
            <a:ext cx="655320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660033"/>
                    </a:gs>
                    <a:gs pos="100000">
                      <a:srgbClr val="FF9933"/>
                    </a:gs>
                  </a:gsLst>
                  <a:lin ang="5400000" scaled="1"/>
                </a:gradFill>
                <a:latin typeface="Arial Black"/>
              </a:rPr>
              <a:t>  </a:t>
            </a:r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Arial Black"/>
              </a:rPr>
              <a:t>Проблемы</a:t>
            </a:r>
            <a:r>
              <a:rPr lang="ru-RU" sz="36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660033"/>
                    </a:gs>
                    <a:gs pos="100000">
                      <a:srgbClr val="FF9933"/>
                    </a:gs>
                  </a:gsLst>
                  <a:lin ang="5400000" scaled="1"/>
                </a:gradFill>
                <a:latin typeface="Arial Black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Arial Black"/>
              </a:rPr>
              <a:t>человечества 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Arial Black"/>
              </a:rPr>
              <a:t>XXI </a:t>
            </a:r>
            <a:r>
              <a:rPr lang="ru-RU" sz="3600" kern="10" dirty="0">
                <a:ln w="9525">
                  <a:round/>
                  <a:headEnd/>
                  <a:tailEnd/>
                </a:ln>
                <a:solidFill>
                  <a:schemeClr val="accent2">
                    <a:lumMod val="75000"/>
                  </a:schemeClr>
                </a:solidFill>
                <a:latin typeface="Arial Black"/>
              </a:rPr>
              <a:t>века</a:t>
            </a: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827088" y="2160588"/>
            <a:ext cx="76327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ngravers MT" pitchFamily="18" charset="0"/>
              </a:rPr>
              <a:t>Трудно   себе   представить    то    благотворное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ngravers MT" pitchFamily="18" charset="0"/>
              </a:rPr>
              <a:t>      изменение, которое произошло  бы  во  всей  жизни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ngravers MT" pitchFamily="18" charset="0"/>
              </a:rPr>
              <a:t>      людской, если бы люди  перестали  одурманивать 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ngravers MT" pitchFamily="18" charset="0"/>
              </a:rPr>
              <a:t>   отравлять себя водкой, вином, табаком и опиумом.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/>
            </a:pP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Engravers MT" pitchFamily="18" charset="0"/>
              </a:rPr>
              <a:t>                                                                                                                Л.Н.Толстой.</a:t>
            </a:r>
          </a:p>
        </p:txBody>
      </p:sp>
      <p:pic>
        <p:nvPicPr>
          <p:cNvPr id="6" name="Исповед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7188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7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7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7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7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77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 showWhenStopped="0">
                <p:cTn id="4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7829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moke_kill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7250" y="571500"/>
            <a:ext cx="7500938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15_шаг к здоровью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3163" y="1600200"/>
            <a:ext cx="6797675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Шаг к здоровью!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Счастье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452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667000"/>
            <a:ext cx="8229600" cy="1143000"/>
          </a:xfrm>
        </p:spPr>
        <p:txBody>
          <a:bodyPr/>
          <a:lstStyle/>
          <a:p>
            <a:r>
              <a:rPr lang="ru-RU" b="1" smtClean="0"/>
              <a:t>Я желаю счастья Вам...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1044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5003800" y="476250"/>
            <a:ext cx="1944688" cy="1582738"/>
          </a:xfrm>
          <a:prstGeom prst="parallelogram">
            <a:avLst>
              <a:gd name="adj" fmla="val 3071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1331913" y="2781300"/>
            <a:ext cx="2209800" cy="1524000"/>
          </a:xfrm>
          <a:prstGeom prst="parallelogram">
            <a:avLst>
              <a:gd name="adj" fmla="val 36250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395288" y="3933825"/>
            <a:ext cx="2209800" cy="1524000"/>
          </a:xfrm>
          <a:prstGeom prst="parallelogram">
            <a:avLst>
              <a:gd name="adj" fmla="val 36250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5867400" y="1143000"/>
            <a:ext cx="1944688" cy="1582738"/>
          </a:xfrm>
          <a:prstGeom prst="parallelogram">
            <a:avLst>
              <a:gd name="adj" fmla="val 3071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4419600" y="4343400"/>
            <a:ext cx="2514600" cy="1582738"/>
          </a:xfrm>
          <a:prstGeom prst="parallelogram">
            <a:avLst>
              <a:gd name="adj" fmla="val 39719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6011863" y="2565400"/>
            <a:ext cx="1944687" cy="1582738"/>
          </a:xfrm>
          <a:prstGeom prst="parallelogram">
            <a:avLst>
              <a:gd name="adj" fmla="val 3071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48" name="WordArt 8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7467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В наркоманию вход бесплатный!</a:t>
            </a:r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152400" y="1371600"/>
            <a:ext cx="3048000" cy="1981200"/>
          </a:xfrm>
          <a:prstGeom prst="parallelogram">
            <a:avLst>
              <a:gd name="adj" fmla="val 38462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61002" dir="1924263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250" name="AutoShape 10" descr="11215443"/>
          <p:cNvSpPr>
            <a:spLocks noChangeArrowheads="1"/>
          </p:cNvSpPr>
          <p:nvPr/>
        </p:nvSpPr>
        <p:spPr bwMode="auto">
          <a:xfrm>
            <a:off x="5943600" y="2514600"/>
            <a:ext cx="2819400" cy="2057400"/>
          </a:xfrm>
          <a:prstGeom prst="parallelogram">
            <a:avLst>
              <a:gd name="adj" fmla="val 34259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61002" dir="1924263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251" name="AutoShape 11" descr="102100801925171501"/>
          <p:cNvSpPr>
            <a:spLocks noChangeArrowheads="1"/>
          </p:cNvSpPr>
          <p:nvPr/>
        </p:nvSpPr>
        <p:spPr bwMode="auto">
          <a:xfrm>
            <a:off x="3429000" y="3276600"/>
            <a:ext cx="2667000" cy="1752600"/>
          </a:xfrm>
          <a:prstGeom prst="parallelogram">
            <a:avLst>
              <a:gd name="adj" fmla="val 38043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61002" dir="1924263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609600" y="4724400"/>
            <a:ext cx="2819400" cy="1524000"/>
          </a:xfrm>
          <a:prstGeom prst="parallelogram">
            <a:avLst>
              <a:gd name="adj" fmla="val 46250"/>
            </a:avLst>
          </a:prstGeom>
          <a:blipFill dpi="0" rotWithShape="1">
            <a:blip r:embed="rId6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61002" dir="1924263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253" name="AutoShape 13" descr="P5242095"/>
          <p:cNvSpPr>
            <a:spLocks noChangeArrowheads="1"/>
          </p:cNvSpPr>
          <p:nvPr/>
        </p:nvSpPr>
        <p:spPr bwMode="auto">
          <a:xfrm>
            <a:off x="3581400" y="1447800"/>
            <a:ext cx="2667000" cy="2057400"/>
          </a:xfrm>
          <a:prstGeom prst="parallelogram">
            <a:avLst>
              <a:gd name="adj" fmla="val 32407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38100">
            <a:solidFill>
              <a:srgbClr val="CC0066"/>
            </a:solidFill>
            <a:miter lim="800000"/>
            <a:headEnd/>
            <a:tailEnd/>
          </a:ln>
          <a:effectLst>
            <a:outerShdw dist="283981" dir="20006097" algn="ctr" rotWithShape="0">
              <a:srgbClr val="FF00FF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>
            <a:off x="4876800" y="4343400"/>
            <a:ext cx="2362200" cy="1452563"/>
          </a:xfrm>
          <a:prstGeom prst="parallelogram">
            <a:avLst>
              <a:gd name="adj" fmla="val 40656"/>
            </a:avLst>
          </a:prstGeom>
          <a:blipFill dpi="0" rotWithShape="1">
            <a:blip r:embed="rId8"/>
            <a:srcRect/>
            <a:stretch>
              <a:fillRect/>
            </a:stretch>
          </a:blipFill>
          <a:ln w="38100">
            <a:solidFill>
              <a:srgbClr val="FF00FF"/>
            </a:solidFill>
            <a:miter lim="800000"/>
            <a:headEnd/>
            <a:tailEnd/>
          </a:ln>
          <a:effectLst>
            <a:outerShdw dist="234176" dir="18636078" algn="ctr" rotWithShape="0">
              <a:srgbClr val="FF00FF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255" name="AutoShape 15"/>
          <p:cNvSpPr>
            <a:spLocks noChangeArrowheads="1"/>
          </p:cNvSpPr>
          <p:nvPr/>
        </p:nvSpPr>
        <p:spPr bwMode="auto">
          <a:xfrm>
            <a:off x="0" y="3048000"/>
            <a:ext cx="3124200" cy="1909763"/>
          </a:xfrm>
          <a:prstGeom prst="parallelogram">
            <a:avLst>
              <a:gd name="adj" fmla="val 40898"/>
            </a:avLst>
          </a:prstGeom>
          <a:blipFill dpi="0" rotWithShape="1">
            <a:blip r:embed="rId9"/>
            <a:srcRect/>
            <a:stretch>
              <a:fillRect/>
            </a:stretch>
          </a:blipFill>
          <a:ln w="38100">
            <a:solidFill>
              <a:srgbClr val="FF00FF"/>
            </a:solidFill>
            <a:miter lim="800000"/>
            <a:headEnd/>
            <a:tailEnd/>
          </a:ln>
          <a:effectLst>
            <a:outerShdw dist="234176" dir="18636078" algn="ctr" rotWithShape="0">
              <a:srgbClr val="FF00FF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256" name="WordArt 16"/>
          <p:cNvSpPr>
            <a:spLocks noChangeArrowheads="1" noChangeShapeType="1" noTextEdit="1"/>
          </p:cNvSpPr>
          <p:nvPr/>
        </p:nvSpPr>
        <p:spPr bwMode="auto">
          <a:xfrm>
            <a:off x="990600" y="5638800"/>
            <a:ext cx="5162550" cy="947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У тебя все впереди!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3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6" dur="10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0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4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  <p:bldP spid="10249" grpId="0" animBg="1"/>
      <p:bldP spid="10249" grpId="1" animBg="1"/>
      <p:bldP spid="10250" grpId="0" animBg="1"/>
      <p:bldP spid="10250" grpId="1" animBg="1"/>
      <p:bldP spid="10251" grpId="0" animBg="1"/>
      <p:bldP spid="10251" grpId="1" animBg="1"/>
      <p:bldP spid="10252" grpId="0" animBg="1"/>
      <p:bldP spid="10252" grpId="1" animBg="1"/>
      <p:bldP spid="10253" grpId="0" animBg="1"/>
      <p:bldP spid="10254" grpId="0" animBg="1"/>
      <p:bldP spid="10255" grpId="0" animBg="1"/>
      <p:bldP spid="102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 cstate="screen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5003800" y="476250"/>
            <a:ext cx="1944688" cy="1582738"/>
          </a:xfrm>
          <a:prstGeom prst="parallelogram">
            <a:avLst>
              <a:gd name="adj" fmla="val 3071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1331913" y="2781300"/>
            <a:ext cx="2209800" cy="1524000"/>
          </a:xfrm>
          <a:prstGeom prst="parallelogram">
            <a:avLst>
              <a:gd name="adj" fmla="val 36250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395288" y="3933825"/>
            <a:ext cx="2209800" cy="1524000"/>
          </a:xfrm>
          <a:prstGeom prst="parallelogram">
            <a:avLst>
              <a:gd name="adj" fmla="val 36250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5867400" y="1143000"/>
            <a:ext cx="1944688" cy="1582738"/>
          </a:xfrm>
          <a:prstGeom prst="parallelogram">
            <a:avLst>
              <a:gd name="adj" fmla="val 3071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4419600" y="4343400"/>
            <a:ext cx="2514600" cy="1582738"/>
          </a:xfrm>
          <a:prstGeom prst="parallelogram">
            <a:avLst>
              <a:gd name="adj" fmla="val 39719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6011863" y="2565400"/>
            <a:ext cx="1944687" cy="1582738"/>
          </a:xfrm>
          <a:prstGeom prst="parallelogram">
            <a:avLst>
              <a:gd name="adj" fmla="val 30717"/>
            </a:avLst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7467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В наркоманию вход бесплатный!</a:t>
            </a:r>
          </a:p>
        </p:txBody>
      </p:sp>
      <p:sp>
        <p:nvSpPr>
          <p:cNvPr id="10253" name="AutoShape 13" descr="P5242095"/>
          <p:cNvSpPr>
            <a:spLocks noChangeArrowheads="1"/>
          </p:cNvSpPr>
          <p:nvPr/>
        </p:nvSpPr>
        <p:spPr bwMode="auto">
          <a:xfrm>
            <a:off x="3581400" y="1447800"/>
            <a:ext cx="2667000" cy="2057400"/>
          </a:xfrm>
          <a:prstGeom prst="parallelogram">
            <a:avLst>
              <a:gd name="adj" fmla="val 3240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38100">
            <a:solidFill>
              <a:srgbClr val="CC0066"/>
            </a:solidFill>
            <a:miter lim="800000"/>
            <a:headEnd/>
            <a:tailEnd/>
          </a:ln>
          <a:effectLst>
            <a:outerShdw dist="283981" dir="20006097" algn="ctr" rotWithShape="0">
              <a:srgbClr val="FF00FF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>
            <a:off x="4876800" y="4343400"/>
            <a:ext cx="2362200" cy="1452563"/>
          </a:xfrm>
          <a:prstGeom prst="parallelogram">
            <a:avLst>
              <a:gd name="adj" fmla="val 40656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38100">
            <a:solidFill>
              <a:srgbClr val="FF00FF"/>
            </a:solidFill>
            <a:miter lim="800000"/>
            <a:headEnd/>
            <a:tailEnd/>
          </a:ln>
          <a:effectLst>
            <a:outerShdw dist="234176" dir="18636078" algn="ctr" rotWithShape="0">
              <a:srgbClr val="FF00FF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255" name="AutoShape 15"/>
          <p:cNvSpPr>
            <a:spLocks noChangeArrowheads="1"/>
          </p:cNvSpPr>
          <p:nvPr/>
        </p:nvSpPr>
        <p:spPr bwMode="auto">
          <a:xfrm>
            <a:off x="0" y="3048000"/>
            <a:ext cx="3124200" cy="1909763"/>
          </a:xfrm>
          <a:prstGeom prst="parallelogram">
            <a:avLst>
              <a:gd name="adj" fmla="val 40898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38100">
            <a:solidFill>
              <a:srgbClr val="FF00FF"/>
            </a:solidFill>
            <a:miter lim="800000"/>
            <a:headEnd/>
            <a:tailEnd/>
          </a:ln>
          <a:effectLst>
            <a:outerShdw dist="234176" dir="18636078" algn="ctr" rotWithShape="0">
              <a:srgbClr val="FF00FF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108" name="WordArt 16"/>
          <p:cNvSpPr>
            <a:spLocks noChangeArrowheads="1" noChangeShapeType="1" noTextEdit="1"/>
          </p:cNvSpPr>
          <p:nvPr/>
        </p:nvSpPr>
        <p:spPr bwMode="auto">
          <a:xfrm>
            <a:off x="990600" y="5638800"/>
            <a:ext cx="5162550" cy="947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У тебя все впереди!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0" y="0"/>
            <a:ext cx="9144000" cy="620713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Пьянство - большое социальное зло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627063"/>
            <a:ext cx="9144000" cy="39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ru-RU" sz="3200">
                <a:latin typeface="Calibri" pitchFamily="34" charset="0"/>
              </a:rPr>
              <a:t>   </a:t>
            </a:r>
            <a:r>
              <a:rPr lang="ru-RU" sz="3200" b="1">
                <a:solidFill>
                  <a:schemeClr val="hlink"/>
                </a:solidFill>
                <a:latin typeface="Calibri" pitchFamily="34" charset="0"/>
              </a:rPr>
              <a:t>Пристрастие к спиртным напиткам, равно как и курение, в медицинской практике десятки лет относили к вредным привычкам. Ныне всё чаще и настойчивее курение табака и пьянство причисляют  к «бытовым наркоманиям», а табак и спиртные напитки именуют «культурными» ядами.</a:t>
            </a:r>
            <a:r>
              <a:rPr lang="ru-RU" sz="2000" b="1">
                <a:solidFill>
                  <a:schemeClr val="hlink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6" name="Picture 8" descr="d0d70a5c8d_19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14678" y="3619500"/>
            <a:ext cx="4643438" cy="323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57188" y="0"/>
            <a:ext cx="45720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>
                <a:solidFill>
                  <a:schemeClr val="tx2"/>
                </a:solidFill>
                <a:latin typeface="Calibri" pitchFamily="34" charset="0"/>
              </a:rPr>
              <a:t>«Вино сообщает каждому, кто его пьёт, четыре качества. Вначале человек становится похожим на павлина: он пыжится, его движения плавны и величавы. Затем он приобретает  характер обезьяны и начинает со всеми шутить и заигрывать. Потом он уподобляется льву и становится самонадеянным, гордым, уверенным в своей силе. Но в заключение он превращается в свинью и, подобно ей, валяется в грязи».</a:t>
            </a:r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1571625" y="2786063"/>
            <a:ext cx="2898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tx2"/>
                </a:solidFill>
                <a:latin typeface="Calibri" pitchFamily="34" charset="0"/>
              </a:rPr>
              <a:t>Абдель-Фарадж Бар Эбрей</a:t>
            </a:r>
            <a:endParaRPr lang="ru-RU">
              <a:latin typeface="Calibri" pitchFamily="34" charset="0"/>
            </a:endParaRPr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1285875" y="3071813"/>
            <a:ext cx="3433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tx2"/>
                </a:solidFill>
                <a:latin typeface="Calibri" pitchFamily="34" charset="0"/>
              </a:rPr>
              <a:t>(сирийский мыслитель </a:t>
            </a:r>
            <a:r>
              <a:rPr lang="en-US" b="1">
                <a:solidFill>
                  <a:schemeClr val="tx2"/>
                </a:solidFill>
                <a:latin typeface="Calibri" pitchFamily="34" charset="0"/>
              </a:rPr>
              <a:t>XIII</a:t>
            </a:r>
            <a:r>
              <a:rPr lang="ru-RU" b="1">
                <a:solidFill>
                  <a:schemeClr val="tx2"/>
                </a:solidFill>
                <a:latin typeface="Calibri" pitchFamily="34" charset="0"/>
              </a:rPr>
              <a:t> века)</a:t>
            </a:r>
            <a:endParaRPr lang="ru-RU">
              <a:latin typeface="Calibri" pitchFamily="34" charset="0"/>
            </a:endParaRPr>
          </a:p>
        </p:txBody>
      </p:sp>
      <p:pic>
        <p:nvPicPr>
          <p:cNvPr id="5" name="Picture 6" descr="Co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571876"/>
            <a:ext cx="4105275" cy="30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3" descr="6029911544c8a9c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7294" name="WordArt 14"/>
          <p:cNvSpPr>
            <a:spLocks noChangeArrowheads="1" noChangeShapeType="1" noTextEdit="1"/>
          </p:cNvSpPr>
          <p:nvPr/>
        </p:nvSpPr>
        <p:spPr bwMode="auto">
          <a:xfrm rot="247270">
            <a:off x="187325" y="-14288"/>
            <a:ext cx="5032375" cy="171767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latin typeface="Arial Black"/>
              </a:rPr>
              <a:t>Детский алкоголизм</a:t>
            </a:r>
          </a:p>
        </p:txBody>
      </p:sp>
      <p:sp>
        <p:nvSpPr>
          <p:cNvPr id="97297" name="WordArt 17"/>
          <p:cNvSpPr>
            <a:spLocks noChangeArrowheads="1" noChangeShapeType="1" noTextEdit="1"/>
          </p:cNvSpPr>
          <p:nvPr/>
        </p:nvSpPr>
        <p:spPr bwMode="auto">
          <a:xfrm>
            <a:off x="468313" y="3213100"/>
            <a:ext cx="5183187" cy="3025775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latin typeface="Impact"/>
              </a:rPr>
              <a:t>Алкоголизм делает больше опустошения,</a:t>
            </a:r>
          </a:p>
          <a:p>
            <a:pPr algn="ctr"/>
            <a:r>
              <a:rPr lang="ru-RU" sz="2000" kern="1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latin typeface="Impact"/>
              </a:rPr>
              <a:t>чем три бича, вместе взятые:</a:t>
            </a:r>
          </a:p>
          <a:p>
            <a:pPr algn="ctr"/>
            <a:r>
              <a:rPr lang="ru-RU" sz="2000" kern="1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latin typeface="Impact"/>
              </a:rPr>
              <a:t>голод, чума и войны.</a:t>
            </a:r>
          </a:p>
          <a:p>
            <a:pPr algn="ctr"/>
            <a:r>
              <a:rPr lang="ru-RU" sz="2000" kern="1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latin typeface="Impact"/>
              </a:rPr>
              <a:t>                      У. Гастон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4" grpId="0" animBg="1"/>
      <p:bldP spid="972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0" y="933450"/>
            <a:ext cx="9144000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ru-RU" sz="2800" b="1">
                <a:latin typeface="Calibri" pitchFamily="34" charset="0"/>
              </a:rPr>
              <a:t>	</a:t>
            </a:r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В нашей стране продажа алкогольных напитков ограничена законодательством: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1. Детям до </a:t>
            </a:r>
            <a:r>
              <a:rPr lang="ru-RU" sz="2800" b="1" i="1" u="sng">
                <a:solidFill>
                  <a:srgbClr val="0000FF"/>
                </a:solidFill>
                <a:latin typeface="Calibri" pitchFamily="34" charset="0"/>
              </a:rPr>
              <a:t>18</a:t>
            </a:r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 лет нельзя продавать, покупать, распивать спиртные напитки.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b="1">
                <a:solidFill>
                  <a:srgbClr val="0000FF"/>
                </a:solidFill>
                <a:latin typeface="Calibri" pitchFamily="34" charset="0"/>
              </a:rPr>
              <a:t>2. Нельзя продавать в местах скопления граждан и т.д.</a:t>
            </a:r>
          </a:p>
        </p:txBody>
      </p:sp>
      <p:pic>
        <p:nvPicPr>
          <p:cNvPr id="3" name="Picture 7" descr="7000_d0d70c6933_1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049713"/>
            <a:ext cx="4067175" cy="2808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8" descr="7000_d0d7026ede_8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3509963"/>
            <a:ext cx="5076825" cy="3348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04_vi_kyrit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214438" y="57150"/>
            <a:ext cx="7572375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7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moke_kill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1500" y="357188"/>
            <a:ext cx="809625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228</Words>
  <PresentationFormat>Экран (4:3)</PresentationFormat>
  <Paragraphs>27</Paragraphs>
  <Slides>12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Calibri</vt:lpstr>
      <vt:lpstr>Arial</vt:lpstr>
      <vt:lpstr>Courier New</vt:lpstr>
      <vt:lpstr>Times New Roman</vt:lpstr>
      <vt:lpstr>Engravers MT</vt:lpstr>
      <vt:lpstr>Wingdings</vt:lpstr>
      <vt:lpstr>Тема Office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Я желаю счастья Вам...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Учитель инф</dc:creator>
  <cp:lastModifiedBy>Шеф</cp:lastModifiedBy>
  <cp:revision>8</cp:revision>
  <dcterms:modified xsi:type="dcterms:W3CDTF">2012-12-07T12:32:11Z</dcterms:modified>
</cp:coreProperties>
</file>